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98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41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4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48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64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7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27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035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51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75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276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352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63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2970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0455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149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8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26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058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1568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26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5B45-DA01-42F4-8E5C-7047D12213E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D498-67C4-4C57-8343-67D84CED960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7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2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95288" y="661181"/>
            <a:ext cx="6858000" cy="10275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Laboratuvar Hayvanları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1" y="5322627"/>
            <a:ext cx="7649570" cy="1351128"/>
          </a:xfrm>
        </p:spPr>
        <p:txBody>
          <a:bodyPr>
            <a:normAutofit/>
          </a:bodyPr>
          <a:lstStyle/>
          <a:p>
            <a:pPr algn="r"/>
            <a:r>
              <a:rPr lang="tr-TR" dirty="0" smtClean="0"/>
              <a:t>Yrd. Doç. Dr. Buğra GENÇ</a:t>
            </a:r>
          </a:p>
          <a:p>
            <a:pPr algn="r"/>
            <a:r>
              <a:rPr lang="tr-TR" dirty="0" smtClean="0"/>
              <a:t>OMÜ Veteriner Fakültesi</a:t>
            </a:r>
          </a:p>
          <a:p>
            <a:pPr algn="r"/>
            <a:r>
              <a:rPr lang="tr-TR" dirty="0" smtClean="0"/>
              <a:t>Laboratuvar Hayvanları A.D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747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596" y="0"/>
            <a:ext cx="574790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C00000"/>
                </a:solidFill>
              </a:rPr>
              <a:t>Tarihi Süreçte Laboratuvar Hayvanları</a:t>
            </a:r>
          </a:p>
          <a:p>
            <a:pPr marL="0" indent="0">
              <a:buNone/>
            </a:pPr>
            <a:r>
              <a:rPr lang="tr-TR" sz="2400" dirty="0"/>
              <a:t>İlk denemeler M.Ö. 400’lü yıllar.</a:t>
            </a:r>
          </a:p>
          <a:p>
            <a:pPr marL="0" indent="0">
              <a:buNone/>
            </a:pPr>
            <a:r>
              <a:rPr lang="tr-TR" sz="2400" dirty="0"/>
              <a:t>Amaç: </a:t>
            </a:r>
            <a:r>
              <a:rPr lang="tr-TR" sz="2400" dirty="0" smtClean="0"/>
              <a:t>hayvan </a:t>
            </a:r>
            <a:r>
              <a:rPr lang="tr-TR" sz="2400" dirty="0"/>
              <a:t>anatomisini inceleme-anlama</a:t>
            </a:r>
          </a:p>
          <a:p>
            <a:pPr marL="0" indent="0">
              <a:buNone/>
            </a:pPr>
            <a:r>
              <a:rPr lang="tr-TR" sz="2400" dirty="0"/>
              <a:t>Denekler: domuz, köpek ve maymun.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İlk modern deneme 17. yüzyıl Fransa-İngiltere</a:t>
            </a:r>
          </a:p>
          <a:p>
            <a:pPr marL="0" indent="0">
              <a:buNone/>
            </a:pPr>
            <a:r>
              <a:rPr lang="tr-TR" sz="2400" dirty="0" smtClean="0"/>
              <a:t>William </a:t>
            </a:r>
            <a:r>
              <a:rPr lang="tr-TR" sz="2400" dirty="0" err="1" smtClean="0"/>
              <a:t>Harvey</a:t>
            </a:r>
            <a:r>
              <a:rPr lang="tr-TR" sz="2400" dirty="0" smtClean="0"/>
              <a:t> 1685: </a:t>
            </a:r>
            <a:r>
              <a:rPr lang="tr-TR" sz="2400" dirty="0" err="1" smtClean="0"/>
              <a:t>Torasik</a:t>
            </a:r>
            <a:r>
              <a:rPr lang="tr-TR" sz="2400" dirty="0" smtClean="0"/>
              <a:t> </a:t>
            </a:r>
            <a:r>
              <a:rPr lang="tr-TR" sz="2400" dirty="0" err="1" smtClean="0"/>
              <a:t>diseksiyonda</a:t>
            </a:r>
            <a:r>
              <a:rPr lang="tr-TR" sz="2400" dirty="0" smtClean="0"/>
              <a:t> fonksiyonel kalp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Deneklerin önemine vurgu, fonksiyonel inceleme: 1865 ‘</a:t>
            </a:r>
            <a:r>
              <a:rPr lang="en-US" sz="2400" i="1" dirty="0"/>
              <a:t>Study of Experimental Medicine’ </a:t>
            </a:r>
            <a:r>
              <a:rPr lang="tr-TR" sz="2400" dirty="0" err="1"/>
              <a:t>Claude</a:t>
            </a:r>
            <a:r>
              <a:rPr lang="tr-TR" sz="2400" dirty="0"/>
              <a:t> Bernard.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ilk gerçek sonuç insan diyabet tedavisi: Yaşasın işe yarıyor!!!!!</a:t>
            </a:r>
          </a:p>
          <a:p>
            <a:pPr marL="0" indent="0">
              <a:buNone/>
            </a:pPr>
            <a:r>
              <a:rPr lang="tr-TR" sz="2400" dirty="0"/>
              <a:t>20. yüzyılda hayvan denemelerine ciddi hız verilmiştir.</a:t>
            </a:r>
          </a:p>
          <a:p>
            <a:pPr marL="0" indent="0">
              <a:buNone/>
            </a:pPr>
            <a:r>
              <a:rPr 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599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650" y="0"/>
            <a:ext cx="7929350" cy="68580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Neden Laboratuvar Hayvanı Kullanılmalı?</a:t>
            </a:r>
          </a:p>
          <a:p>
            <a:pPr marL="0" indent="0">
              <a:buNone/>
            </a:pPr>
            <a:r>
              <a:rPr lang="tr-TR" sz="3200" dirty="0" smtClean="0"/>
              <a:t>Hastalık </a:t>
            </a:r>
            <a:r>
              <a:rPr lang="tr-TR" sz="3200" dirty="0"/>
              <a:t>teşhisindeki doğruluk</a:t>
            </a:r>
          </a:p>
          <a:p>
            <a:pPr marL="0" indent="0">
              <a:buNone/>
            </a:pPr>
            <a:r>
              <a:rPr lang="tr-TR" sz="3200" dirty="0"/>
              <a:t>Tedavide hücre-doku-organ-sistem </a:t>
            </a:r>
            <a:r>
              <a:rPr lang="tr-TR" sz="3200" dirty="0" smtClean="0"/>
              <a:t>ilişkisi (</a:t>
            </a:r>
            <a:r>
              <a:rPr lang="tr-TR" sz="3200" i="1" dirty="0" smtClean="0"/>
              <a:t>in-</a:t>
            </a:r>
            <a:r>
              <a:rPr lang="tr-TR" sz="3200" i="1" dirty="0" err="1" smtClean="0"/>
              <a:t>vivo</a:t>
            </a:r>
            <a:r>
              <a:rPr lang="tr-TR" sz="3200" i="1" dirty="0" smtClean="0"/>
              <a:t>, in-</a:t>
            </a:r>
            <a:r>
              <a:rPr lang="tr-TR" sz="3200" i="1" dirty="0" err="1" smtClean="0"/>
              <a:t>vitro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r>
              <a:rPr lang="tr-TR" sz="3200" dirty="0" smtClean="0"/>
              <a:t>En doğru model olabilmeleri</a:t>
            </a:r>
            <a:endParaRPr lang="tr-TR" sz="3200" dirty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                               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41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856" y="0"/>
            <a:ext cx="8377311" cy="6858000"/>
          </a:xfrm>
        </p:spPr>
        <p:txBody>
          <a:bodyPr/>
          <a:lstStyle/>
          <a:p>
            <a:pPr marL="0" indent="0">
              <a:buNone/>
            </a:pPr>
            <a:r>
              <a:rPr lang="tr-TR" sz="3600" dirty="0" smtClean="0"/>
              <a:t>GENEL FAYDALANIM ALANLARI</a:t>
            </a:r>
          </a:p>
          <a:p>
            <a:pPr marL="0" indent="0">
              <a:buNone/>
            </a:pPr>
            <a:r>
              <a:rPr lang="tr-TR" sz="3200" dirty="0" smtClean="0"/>
              <a:t>Tedavi </a:t>
            </a:r>
            <a:r>
              <a:rPr lang="tr-TR" sz="3200" dirty="0"/>
              <a:t>amaçlı çalışma (ilaç-</a:t>
            </a:r>
            <a:r>
              <a:rPr lang="tr-TR" sz="3200" dirty="0" err="1"/>
              <a:t>metod</a:t>
            </a:r>
            <a:r>
              <a:rPr lang="tr-TR" sz="3200" dirty="0"/>
              <a:t>….)</a:t>
            </a:r>
          </a:p>
          <a:p>
            <a:pPr marL="0" indent="0">
              <a:buNone/>
            </a:pPr>
            <a:r>
              <a:rPr lang="tr-TR" sz="3200" dirty="0"/>
              <a:t>Koruyucu önlem geliştirme (aşı, ilaç, uygulama…)</a:t>
            </a:r>
          </a:p>
          <a:p>
            <a:pPr marL="0" indent="0">
              <a:buNone/>
            </a:pPr>
            <a:r>
              <a:rPr lang="tr-TR" sz="3200" dirty="0"/>
              <a:t>Yan etki kontrolleri</a:t>
            </a:r>
          </a:p>
          <a:p>
            <a:pPr marL="0" indent="0">
              <a:buNone/>
            </a:pPr>
            <a:r>
              <a:rPr lang="tr-TR" sz="3200" dirty="0"/>
              <a:t>Metabolizma çalışmaları</a:t>
            </a:r>
          </a:p>
          <a:p>
            <a:pPr marL="0" indent="0">
              <a:buNone/>
            </a:pPr>
            <a:r>
              <a:rPr lang="tr-TR" sz="3200" dirty="0"/>
              <a:t>Davranış çalışmaları</a:t>
            </a:r>
          </a:p>
          <a:p>
            <a:pPr marL="0" indent="0">
              <a:buNone/>
            </a:pPr>
            <a:r>
              <a:rPr lang="tr-TR" sz="3200" dirty="0"/>
              <a:t>Bağımlılık çalışmaları</a:t>
            </a:r>
          </a:p>
          <a:p>
            <a:pPr marL="0" indent="0">
              <a:buNone/>
            </a:pPr>
            <a:r>
              <a:rPr lang="tr-TR" sz="3200" dirty="0"/>
              <a:t>Savunma sanayi çalışmaları</a:t>
            </a:r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324715" y="5664595"/>
            <a:ext cx="5648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F2B20"/>
                </a:solidFill>
              </a:rPr>
              <a:t>1996-2001 Fizyoloji-Tıp </a:t>
            </a:r>
            <a:r>
              <a:rPr lang="tr-TR" dirty="0">
                <a:solidFill>
                  <a:srgbClr val="2F2B20"/>
                </a:solidFill>
              </a:rPr>
              <a:t>alanında </a:t>
            </a:r>
            <a:r>
              <a:rPr lang="tr-TR" dirty="0" smtClean="0">
                <a:solidFill>
                  <a:srgbClr val="2F2B20"/>
                </a:solidFill>
              </a:rPr>
              <a:t>Nobel alan 5/6 çalışma </a:t>
            </a:r>
            <a:r>
              <a:rPr lang="tr-TR" dirty="0" err="1" smtClean="0">
                <a:solidFill>
                  <a:srgbClr val="2F2B20"/>
                </a:solidFill>
              </a:rPr>
              <a:t>lab</a:t>
            </a:r>
            <a:r>
              <a:rPr lang="tr-TR" dirty="0" smtClean="0">
                <a:solidFill>
                  <a:srgbClr val="2F2B20"/>
                </a:solidFill>
              </a:rPr>
              <a:t> hayvanıyla yapıldı. </a:t>
            </a:r>
            <a:endParaRPr lang="tr-TR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1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066" y="136482"/>
            <a:ext cx="8229600" cy="6441743"/>
          </a:xfrm>
        </p:spPr>
        <p:txBody>
          <a:bodyPr>
            <a:normAutofit fontScale="55000" lnSpcReduction="20000"/>
          </a:bodyPr>
          <a:lstStyle/>
          <a:p>
            <a:r>
              <a:rPr lang="tr-TR" sz="5100" dirty="0" smtClean="0"/>
              <a:t> </a:t>
            </a:r>
            <a:r>
              <a:rPr lang="tr-TR" sz="5100" dirty="0"/>
              <a:t>Mevcut çalışmalar incelendiğinde deney hayvanları modellenerek; </a:t>
            </a:r>
            <a:endParaRPr lang="tr-TR" sz="5100" dirty="0" smtClean="0"/>
          </a:p>
          <a:p>
            <a:r>
              <a:rPr lang="tr-TR" sz="5100" dirty="0" smtClean="0"/>
              <a:t> genetik,</a:t>
            </a:r>
          </a:p>
          <a:p>
            <a:r>
              <a:rPr lang="tr-TR" sz="5100" dirty="0" smtClean="0"/>
              <a:t> etik,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fizyoloji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mikrobiyoloji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immünoloji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onkoloji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patoloji, 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farmakoloji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biyokimya,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davranış bilimleri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nöroloji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ve cerrahi </a:t>
            </a:r>
            <a:r>
              <a:rPr lang="tr-TR" sz="5100" dirty="0" smtClean="0"/>
              <a:t>bilimleri</a:t>
            </a:r>
            <a:r>
              <a:rPr lang="tr-TR" sz="5100" dirty="0" smtClean="0">
                <a:sym typeface="Wingdings" panose="05000000000000000000" pitchFamily="2" charset="2"/>
              </a:rPr>
              <a:t> alanlarında araştırmalarda kullanılır.</a:t>
            </a:r>
            <a:endParaRPr lang="tr-TR" sz="510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en-US" sz="1400" dirty="0" smtClean="0"/>
              <a:t>1-Salen </a:t>
            </a:r>
            <a:r>
              <a:rPr lang="en-US" sz="1400" dirty="0"/>
              <a:t>J. Animal models, principles and problems. In: </a:t>
            </a:r>
            <a:r>
              <a:rPr lang="en-US" sz="1400" dirty="0" err="1"/>
              <a:t>Svendsen</a:t>
            </a:r>
            <a:r>
              <a:rPr lang="en-US" sz="1400" dirty="0"/>
              <a:t> P, </a:t>
            </a:r>
            <a:r>
              <a:rPr lang="en-US" sz="1400" dirty="0" err="1"/>
              <a:t>Hau</a:t>
            </a:r>
            <a:r>
              <a:rPr lang="en-US" sz="1400" dirty="0"/>
              <a:t> ed. Handbook of Laboratory Animal Science Vol. II Animal Models, Boca Raton, Florida: CRC Press: 1994; 1-6.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6628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0"/>
            <a:ext cx="6858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solidFill>
                  <a:srgbClr val="C00000"/>
                </a:solidFill>
              </a:rPr>
              <a:t>Laboratuvar hayvanı türleri ortak </a:t>
            </a:r>
            <a:r>
              <a:rPr lang="tr-TR" sz="2800" dirty="0" smtClean="0">
                <a:solidFill>
                  <a:srgbClr val="C00000"/>
                </a:solidFill>
              </a:rPr>
              <a:t>olumlu özellikleri</a:t>
            </a:r>
            <a:r>
              <a:rPr lang="tr-TR" sz="2800" dirty="0"/>
              <a:t>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Ergin c.a. düşük (Fare: 40 g; Tavşan: 1-5 kg)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Günlük yem tüketimi düşük.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Küçük kafeslerde yaşama.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Hızlı jenerasyon.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Bir doğumda fazla yavru sayısı.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Çalışmaya özel model oluşturabilme.</a:t>
            </a:r>
          </a:p>
        </p:txBody>
      </p:sp>
    </p:spTree>
    <p:extLst>
      <p:ext uri="{BB962C8B-B14F-4D97-AF65-F5344CB8AC3E}">
        <p14:creationId xmlns:p14="http://schemas.microsoft.com/office/powerpoint/2010/main" val="83882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6963" y="0"/>
            <a:ext cx="7620000" cy="435046"/>
          </a:xfrm>
        </p:spPr>
        <p:txBody>
          <a:bodyPr/>
          <a:lstStyle/>
          <a:p>
            <a:r>
              <a:rPr lang="tr-TR" sz="2800" dirty="0" smtClean="0"/>
              <a:t>Hayvan </a:t>
            </a:r>
            <a:r>
              <a:rPr lang="tr-TR" sz="2800" dirty="0"/>
              <a:t>türleri, tercihen kullanıldıkları alanlar ve avantajları</a:t>
            </a:r>
            <a:r>
              <a:rPr lang="tr-TR" dirty="0"/>
              <a:t>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388491"/>
              </p:ext>
            </p:extLst>
          </p:nvPr>
        </p:nvGraphicFramePr>
        <p:xfrm>
          <a:off x="316175" y="534573"/>
          <a:ext cx="7881583" cy="7680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832"/>
                <a:gridCol w="3577222"/>
                <a:gridCol w="3408529"/>
              </a:tblGrid>
              <a:tr h="3378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Tür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En çok tercih edilen çalışma alanı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Avantaj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Fare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Genetik, soy saflaştırma.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Küçük beden yapısı, müdahale kolaylığı, hızlı üreme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3645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Sıçan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Mikro cerrahi, beslenme, biyokimya, endokrinoloji, </a:t>
                      </a:r>
                      <a:r>
                        <a:rPr lang="tr-TR" sz="2000" dirty="0" smtClean="0">
                          <a:effectLst/>
                        </a:rPr>
                        <a:t>kanser,  </a:t>
                      </a:r>
                      <a:r>
                        <a:rPr lang="tr-TR" sz="2000" dirty="0">
                          <a:effectLst/>
                        </a:rPr>
                        <a:t>fizyoloji, </a:t>
                      </a:r>
                      <a:r>
                        <a:rPr lang="tr-TR" sz="2000" dirty="0" err="1">
                          <a:effectLst/>
                        </a:rPr>
                        <a:t>nörofizyoloji</a:t>
                      </a:r>
                      <a:r>
                        <a:rPr lang="tr-TR" sz="2000" dirty="0">
                          <a:effectLst/>
                        </a:rPr>
                        <a:t>, farmakoloji, transplantasyon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Adaptasyon kolaylığı, cerrahi müdahale olanağı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Tavşan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Kardiyovasküler</a:t>
                      </a:r>
                      <a:r>
                        <a:rPr lang="tr-TR" sz="2000" dirty="0">
                          <a:effectLst/>
                        </a:rPr>
                        <a:t> hastalıklar,  </a:t>
                      </a:r>
                      <a:r>
                        <a:rPr lang="tr-TR" sz="2000" dirty="0" smtClean="0">
                          <a:effectLst/>
                        </a:rPr>
                        <a:t>diş, glokoma</a:t>
                      </a:r>
                      <a:r>
                        <a:rPr lang="tr-TR" sz="2000" dirty="0">
                          <a:effectLst/>
                        </a:rPr>
                        <a:t>, patoloji, immünoloji, geriatri, toksikoloji.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Cerrahi müdahale olanağı, hızlı üreme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Kobay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Seroloji</a:t>
                      </a:r>
                      <a:r>
                        <a:rPr lang="tr-TR" sz="2000" dirty="0">
                          <a:effectLst/>
                        </a:rPr>
                        <a:t>, metabolizma, enfeksiyon hastalıkları, genetik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Gerbil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Genetik, parazitoloji, onkoloji, nöroloji, psikoloji.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Hamster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Uyku, metabolizma, </a:t>
                      </a:r>
                      <a:r>
                        <a:rPr lang="tr-TR" sz="2000" dirty="0" err="1">
                          <a:effectLst/>
                        </a:rPr>
                        <a:t>hibernasyon</a:t>
                      </a:r>
                      <a:r>
                        <a:rPr lang="tr-TR" sz="2000" dirty="0">
                          <a:effectLst/>
                        </a:rPr>
                        <a:t>, kardiyak </a:t>
                      </a:r>
                      <a:r>
                        <a:rPr lang="tr-TR" sz="2000" dirty="0" err="1">
                          <a:effectLst/>
                        </a:rPr>
                        <a:t>arrest</a:t>
                      </a:r>
                      <a:r>
                        <a:rPr lang="tr-TR" sz="2000" dirty="0">
                          <a:effectLst/>
                        </a:rPr>
                        <a:t>, immünoloji, genetik, parazitoloji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Hibernant</a:t>
                      </a:r>
                      <a:r>
                        <a:rPr lang="tr-TR" sz="2000" dirty="0">
                          <a:effectLst/>
                        </a:rPr>
                        <a:t> hayvan olması.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825086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Ekran Gösterisi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Ofis Teması</vt:lpstr>
      <vt:lpstr>Office Teması</vt:lpstr>
      <vt:lpstr>4_Bitişiklik</vt:lpstr>
      <vt:lpstr>Laboratuvar Hayvanları</vt:lpstr>
      <vt:lpstr>PowerPoint Sunusu</vt:lpstr>
      <vt:lpstr>PowerPoint Sunusu</vt:lpstr>
      <vt:lpstr>PowerPoint Sunusu</vt:lpstr>
      <vt:lpstr>PowerPoint Sunusu</vt:lpstr>
      <vt:lpstr>PowerPoint Sunusu</vt:lpstr>
      <vt:lpstr>Hayvan türleri, tercihen kullanıldıkları alanlar ve avantajları.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Hayvanları</dc:title>
  <dc:creator>user</dc:creator>
  <cp:lastModifiedBy>Windows Kullanıcısı</cp:lastModifiedBy>
  <cp:revision>1</cp:revision>
  <dcterms:created xsi:type="dcterms:W3CDTF">2020-02-11T17:21:08Z</dcterms:created>
  <dcterms:modified xsi:type="dcterms:W3CDTF">2020-02-11T17:21:27Z</dcterms:modified>
</cp:coreProperties>
</file>